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7" r:id="rId2"/>
    <p:sldId id="267" r:id="rId3"/>
    <p:sldId id="258" r:id="rId4"/>
    <p:sldId id="259" r:id="rId5"/>
    <p:sldId id="268" r:id="rId6"/>
    <p:sldId id="261" r:id="rId7"/>
    <p:sldId id="262" r:id="rId8"/>
    <p:sldId id="263" r:id="rId9"/>
    <p:sldId id="264" r:id="rId10"/>
    <p:sldId id="266" r:id="rId11"/>
  </p:sldIdLst>
  <p:sldSz cx="14630400" cy="8229600"/>
  <p:notesSz cx="8229600" cy="14630400"/>
  <p:embeddedFontLst>
    <p:embeddedFont>
      <p:font typeface="Montserrat" pitchFamily="2" charset="0"/>
      <p:regular r:id="rId13"/>
      <p:bold r:id="rId14"/>
      <p:italic r:id="rId15"/>
      <p:boldItalic r:id="rId16"/>
    </p:embeddedFont>
    <p:embeddedFont>
      <p:font typeface="Heebo Light" panose="020B0604020202020204" charset="-79"/>
      <p:regular r:id="rId17"/>
    </p:embeddedFont>
    <p:embeddedFont>
      <p:font typeface="Calibri" panose="020F0502020204030204" pitchFamily="34" charset="0"/>
      <p:regular r:id="rId18"/>
      <p:bold r:id="rId19"/>
      <p:italic r:id="rId20"/>
      <p:boldItalic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2" d="100"/>
          <a:sy n="72" d="100"/>
        </p:scale>
        <p:origin x="528" y="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003659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7417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3313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2E2E623E-AA35-63F5-7537-ADE20C72A2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26855" y="7488196"/>
            <a:ext cx="2803545" cy="733527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37954" y="2461437"/>
            <a:ext cx="838908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500" b="1" dirty="0">
                <a:solidFill>
                  <a:srgbClr val="DCD7E5"/>
                </a:solidFill>
                <a:latin typeface="Montserrat" pitchFamily="2" charset="0"/>
                <a:ea typeface="Heebo Light" pitchFamily="34" charset="-122"/>
                <a:cs typeface="Heebo Light" pitchFamily="34" charset="-120"/>
              </a:rPr>
              <a:t>File Transfer </a:t>
            </a:r>
            <a:r>
              <a:rPr lang="en-US" sz="5500" b="1" dirty="0" smtClean="0">
                <a:solidFill>
                  <a:srgbClr val="DCD7E5"/>
                </a:solidFill>
                <a:latin typeface="Montserrat" pitchFamily="2" charset="0"/>
                <a:ea typeface="Heebo Light" pitchFamily="34" charset="-122"/>
                <a:cs typeface="Heebo Light" pitchFamily="34" charset="-120"/>
              </a:rPr>
              <a:t>Protocol</a:t>
            </a:r>
          </a:p>
          <a:p>
            <a:r>
              <a:rPr lang="en-US" sz="2500" dirty="0" smtClean="0">
                <a:solidFill>
                  <a:srgbClr val="DCD7E5"/>
                </a:solidFill>
                <a:latin typeface="Montserrat" pitchFamily="2" charset="0"/>
                <a:cs typeface="Heebo Light" pitchFamily="34" charset="-120"/>
              </a:rPr>
              <a:t>Using Cisco Packet Tracer</a:t>
            </a:r>
            <a:endParaRPr lang="en-IN" sz="2500" dirty="0">
              <a:latin typeface="Montserrat" pitchFamily="2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027" y="824025"/>
            <a:ext cx="6438013" cy="6438013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637954" y="7031474"/>
            <a:ext cx="45143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  <a:latin typeface="Montserrat" pitchFamily="2" charset="0"/>
              </a:rPr>
              <a:t>Computer network Group Project</a:t>
            </a:r>
            <a:endParaRPr lang="en-IN" sz="2000" dirty="0">
              <a:solidFill>
                <a:schemeClr val="bg1"/>
              </a:solidFill>
              <a:latin typeface="Montserrat" pitchFamily="2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3622051" y="2810478"/>
            <a:ext cx="4559703" cy="33245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150"/>
              </a:lnSpc>
              <a:buNone/>
            </a:pPr>
            <a:r>
              <a:rPr lang="en-US" sz="9000" b="1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THANK</a:t>
            </a:r>
            <a:r>
              <a:rPr lang="en-US" sz="90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</a:t>
            </a:r>
            <a:endParaRPr lang="en-US" sz="9000" dirty="0" smtClean="0">
              <a:solidFill>
                <a:srgbClr val="F2F0F4"/>
              </a:solidFill>
              <a:latin typeface="Montserrat" pitchFamily="34" charset="0"/>
              <a:ea typeface="Montserrat" pitchFamily="34" charset="-122"/>
              <a:cs typeface="Montserrat" pitchFamily="34" charset="-120"/>
            </a:endParaRPr>
          </a:p>
          <a:p>
            <a:pPr marL="0" indent="0" algn="l">
              <a:lnSpc>
                <a:spcPts val="11150"/>
              </a:lnSpc>
              <a:buNone/>
            </a:pPr>
            <a:r>
              <a:rPr lang="en-US" sz="9000" dirty="0" smtClean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YOU</a:t>
            </a:r>
            <a:endParaRPr lang="en-US" sz="9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45C619-1DCA-54D3-73BF-1C7BEADA87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57894" y="7496073"/>
            <a:ext cx="2803545" cy="73352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46854" y="704349"/>
            <a:ext cx="755273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 smtClean="0">
                <a:solidFill>
                  <a:schemeClr val="bg1"/>
                </a:solidFill>
                <a:latin typeface="Montserrat" pitchFamily="2" charset="0"/>
              </a:rPr>
              <a:t>Prepared By</a:t>
            </a:r>
            <a:endParaRPr lang="en-US" sz="4450" dirty="0">
              <a:solidFill>
                <a:schemeClr val="bg1"/>
              </a:solidFill>
              <a:latin typeface="Montserrat" pitchFamily="2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2580059" y="2099530"/>
            <a:ext cx="500627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50" dirty="0">
                <a:solidFill>
                  <a:srgbClr val="DCD7E5"/>
                </a:solidFill>
                <a:latin typeface="Montserrat" pitchFamily="2" charset="0"/>
                <a:ea typeface="Heebo Light" pitchFamily="34" charset="-122"/>
                <a:cs typeface="Heebo Light" pitchFamily="34" charset="-120"/>
              </a:rPr>
              <a:t>Name : Maiyani Rahil </a:t>
            </a:r>
            <a:endParaRPr lang="en-US" sz="1750" dirty="0">
              <a:latin typeface="Montserrat" pitchFamily="2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2580059" y="271758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 smtClean="0">
                <a:solidFill>
                  <a:srgbClr val="DCD7E5"/>
                </a:solidFill>
                <a:latin typeface="Montserrat" pitchFamily="2" charset="0"/>
                <a:ea typeface="Heebo Light" pitchFamily="34" charset="-122"/>
                <a:cs typeface="Heebo Light" pitchFamily="34" charset="-120"/>
              </a:rPr>
              <a:t>Enroll No. : </a:t>
            </a:r>
            <a:r>
              <a:rPr lang="en-US" sz="1750" dirty="0">
                <a:solidFill>
                  <a:srgbClr val="DCD7E5"/>
                </a:solidFill>
                <a:latin typeface="Montserrat" pitchFamily="2" charset="0"/>
                <a:ea typeface="Heebo Light" pitchFamily="34" charset="-122"/>
                <a:cs typeface="Heebo Light" pitchFamily="34" charset="-120"/>
              </a:rPr>
              <a:t>23002170110078</a:t>
            </a:r>
            <a:endParaRPr lang="en-US" sz="1750" dirty="0">
              <a:latin typeface="Montserrat" pitchFamily="2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2580059" y="333563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Montserrat" pitchFamily="2" charset="0"/>
                <a:ea typeface="Heebo Light" pitchFamily="34" charset="-122"/>
                <a:cs typeface="Heebo Light" pitchFamily="34" charset="-120"/>
              </a:rPr>
              <a:t>Roll No : 70</a:t>
            </a:r>
            <a:endParaRPr lang="en-US" sz="1750" dirty="0">
              <a:latin typeface="Montserrat" pitchFamily="2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2580059" y="395369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Montserrat" pitchFamily="2" charset="0"/>
                <a:ea typeface="Heebo Light" pitchFamily="34" charset="-122"/>
                <a:cs typeface="Heebo Light" pitchFamily="34" charset="-120"/>
              </a:rPr>
              <a:t>Branch : CE</a:t>
            </a:r>
            <a:endParaRPr lang="en-US" sz="1750" dirty="0">
              <a:latin typeface="Montserrat" pitchFamily="2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2580059" y="457174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2580059" y="518979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Montserrat" pitchFamily="2" charset="0"/>
                <a:ea typeface="Heebo Light" pitchFamily="34" charset="-122"/>
                <a:cs typeface="Heebo Light" pitchFamily="34" charset="-120"/>
              </a:rPr>
              <a:t>Name : Mehta Keyur</a:t>
            </a:r>
            <a:endParaRPr lang="en-US" sz="1750" dirty="0">
              <a:latin typeface="Montserrat" pitchFamily="2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2580059" y="580785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50" dirty="0">
                <a:solidFill>
                  <a:srgbClr val="DCD7E5"/>
                </a:solidFill>
                <a:latin typeface="Montserrat" pitchFamily="2" charset="0"/>
                <a:ea typeface="Heebo Light" pitchFamily="34" charset="-122"/>
                <a:cs typeface="Heebo Light" pitchFamily="34" charset="-120"/>
              </a:rPr>
              <a:t>Enroll No. : 23002170110087</a:t>
            </a:r>
            <a:endParaRPr lang="en-US" sz="1750" dirty="0">
              <a:latin typeface="Montserrat" pitchFamily="2" charset="0"/>
            </a:endParaRPr>
          </a:p>
        </p:txBody>
      </p:sp>
      <p:sp>
        <p:nvSpPr>
          <p:cNvPr id="10" name="Text 8"/>
          <p:cNvSpPr/>
          <p:nvPr/>
        </p:nvSpPr>
        <p:spPr>
          <a:xfrm>
            <a:off x="2580059" y="642590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600" dirty="0">
                <a:solidFill>
                  <a:srgbClr val="DCD7E5"/>
                </a:solidFill>
                <a:latin typeface="Montserrat" pitchFamily="2" charset="0"/>
                <a:ea typeface="Heebo Light" pitchFamily="34" charset="-122"/>
                <a:cs typeface="Heebo Light" pitchFamily="34" charset="-120"/>
              </a:rPr>
              <a:t>Roll </a:t>
            </a:r>
            <a:r>
              <a:rPr lang="en-US" sz="1600" dirty="0" smtClean="0">
                <a:solidFill>
                  <a:srgbClr val="DCD7E5"/>
                </a:solidFill>
                <a:latin typeface="Montserrat" pitchFamily="2" charset="0"/>
                <a:ea typeface="Heebo Light" pitchFamily="34" charset="-122"/>
                <a:cs typeface="Heebo Light" pitchFamily="34" charset="-120"/>
              </a:rPr>
              <a:t>No. </a:t>
            </a:r>
            <a:r>
              <a:rPr lang="en-US" sz="1600" dirty="0">
                <a:solidFill>
                  <a:srgbClr val="DCD7E5"/>
                </a:solidFill>
                <a:latin typeface="Montserrat" pitchFamily="2" charset="0"/>
                <a:ea typeface="Heebo Light" pitchFamily="34" charset="-122"/>
                <a:cs typeface="Heebo Light" pitchFamily="34" charset="-120"/>
              </a:rPr>
              <a:t>: 77</a:t>
            </a:r>
            <a:endParaRPr lang="en-US" sz="1600" dirty="0">
              <a:latin typeface="Montserrat" pitchFamily="2" charset="0"/>
            </a:endParaRPr>
          </a:p>
        </p:txBody>
      </p:sp>
      <p:sp>
        <p:nvSpPr>
          <p:cNvPr id="11" name="Text 9"/>
          <p:cNvSpPr/>
          <p:nvPr/>
        </p:nvSpPr>
        <p:spPr>
          <a:xfrm>
            <a:off x="2580059" y="704395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endParaRPr lang="en-US" sz="16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9C2E0F5-FD66-9E1A-C7F8-D1DD82826A11}"/>
              </a:ext>
            </a:extLst>
          </p:cNvPr>
          <p:cNvSpPr txBox="1"/>
          <p:nvPr/>
        </p:nvSpPr>
        <p:spPr>
          <a:xfrm>
            <a:off x="8307679" y="2048866"/>
            <a:ext cx="4850111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850"/>
              </a:lnSpc>
            </a:pPr>
            <a:r>
              <a:rPr lang="en-US" sz="1800" dirty="0">
                <a:solidFill>
                  <a:srgbClr val="DCD7E5"/>
                </a:solidFill>
                <a:latin typeface="Montserrat" pitchFamily="2" charset="0"/>
                <a:ea typeface="Heebo Light" pitchFamily="34" charset="-122"/>
                <a:cs typeface="Heebo Light" pitchFamily="34" charset="-120"/>
              </a:rPr>
              <a:t>Name : Kanani Prayag</a:t>
            </a:r>
            <a:endParaRPr lang="en-US" sz="1800" dirty="0">
              <a:latin typeface="Montserrat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2B8D246-CA28-6BAC-FE70-A38DF14672ED}"/>
              </a:ext>
            </a:extLst>
          </p:cNvPr>
          <p:cNvSpPr txBox="1"/>
          <p:nvPr/>
        </p:nvSpPr>
        <p:spPr>
          <a:xfrm>
            <a:off x="8307679" y="2678782"/>
            <a:ext cx="7315200" cy="4405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850"/>
              </a:lnSpc>
            </a:pPr>
            <a:r>
              <a:rPr lang="en-US" dirty="0">
                <a:solidFill>
                  <a:srgbClr val="DCD7E5"/>
                </a:solidFill>
                <a:latin typeface="Montserrat" pitchFamily="2" charset="0"/>
                <a:ea typeface="Heebo Light" pitchFamily="34" charset="-122"/>
                <a:cs typeface="Heebo Light" pitchFamily="34" charset="-120"/>
              </a:rPr>
              <a:t>Enroll No. </a:t>
            </a:r>
            <a:r>
              <a:rPr lang="en-US" sz="1800" dirty="0">
                <a:solidFill>
                  <a:srgbClr val="DCD7E5"/>
                </a:solidFill>
                <a:latin typeface="Montserrat" pitchFamily="2" charset="0"/>
                <a:ea typeface="Heebo Light" pitchFamily="34" charset="-122"/>
                <a:cs typeface="Heebo Light" pitchFamily="34" charset="-120"/>
              </a:rPr>
              <a:t>: 23002170110060</a:t>
            </a:r>
            <a:endParaRPr lang="en-US" sz="1800" dirty="0">
              <a:latin typeface="Montserrat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47BCD3A-2EB8-941F-8802-4AE791E03A18}"/>
              </a:ext>
            </a:extLst>
          </p:cNvPr>
          <p:cNvSpPr txBox="1"/>
          <p:nvPr/>
        </p:nvSpPr>
        <p:spPr>
          <a:xfrm>
            <a:off x="8307680" y="3258035"/>
            <a:ext cx="7315200" cy="4405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850"/>
              </a:lnSpc>
            </a:pPr>
            <a:r>
              <a:rPr lang="en-US" dirty="0">
                <a:solidFill>
                  <a:srgbClr val="DCD7E5"/>
                </a:solidFill>
                <a:latin typeface="Montserrat" pitchFamily="2" charset="0"/>
                <a:ea typeface="Heebo Light" pitchFamily="34" charset="-122"/>
                <a:cs typeface="Heebo Light" pitchFamily="34" charset="-120"/>
              </a:rPr>
              <a:t>Roll No : 55</a:t>
            </a:r>
            <a:endParaRPr lang="en-US" dirty="0">
              <a:latin typeface="Montserrat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8EC9158-2E71-3D75-9920-EF760AE6A4EA}"/>
              </a:ext>
            </a:extLst>
          </p:cNvPr>
          <p:cNvSpPr txBox="1"/>
          <p:nvPr/>
        </p:nvSpPr>
        <p:spPr>
          <a:xfrm>
            <a:off x="8307680" y="3914890"/>
            <a:ext cx="7315200" cy="4405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850"/>
              </a:lnSpc>
            </a:pPr>
            <a:r>
              <a:rPr lang="en-US" dirty="0">
                <a:solidFill>
                  <a:srgbClr val="DCD7E5"/>
                </a:solidFill>
                <a:latin typeface="Montserrat" pitchFamily="2" charset="0"/>
                <a:ea typeface="Heebo Light" pitchFamily="34" charset="-122"/>
                <a:cs typeface="Heebo Light" pitchFamily="34" charset="-120"/>
              </a:rPr>
              <a:t>Branch : CE</a:t>
            </a:r>
            <a:endParaRPr lang="en-US" dirty="0">
              <a:latin typeface="Montserrat" pitchFamily="2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E59C7D6-C5A0-939B-D744-22177B0BC341}"/>
              </a:ext>
            </a:extLst>
          </p:cNvPr>
          <p:cNvSpPr txBox="1"/>
          <p:nvPr/>
        </p:nvSpPr>
        <p:spPr>
          <a:xfrm>
            <a:off x="8307680" y="5112195"/>
            <a:ext cx="7315200" cy="4405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800" dirty="0">
                <a:solidFill>
                  <a:srgbClr val="DCD7E5"/>
                </a:solidFill>
                <a:latin typeface="Montserrat" pitchFamily="2" charset="0"/>
                <a:ea typeface="Heebo Light" pitchFamily="34" charset="-122"/>
                <a:cs typeface="Heebo Light" pitchFamily="34" charset="-120"/>
              </a:rPr>
              <a:t>Name : </a:t>
            </a:r>
            <a:r>
              <a:rPr lang="en-US" sz="1800" dirty="0" err="1">
                <a:solidFill>
                  <a:srgbClr val="DCD7E5"/>
                </a:solidFill>
                <a:latin typeface="Montserrat" pitchFamily="2" charset="0"/>
                <a:ea typeface="Heebo Light" pitchFamily="34" charset="-122"/>
                <a:cs typeface="Heebo Light" pitchFamily="34" charset="-120"/>
              </a:rPr>
              <a:t>Moghariya</a:t>
            </a:r>
            <a:r>
              <a:rPr lang="en-US" sz="1800" dirty="0">
                <a:solidFill>
                  <a:srgbClr val="DCD7E5"/>
                </a:solidFill>
                <a:latin typeface="Montserrat" pitchFamily="2" charset="0"/>
                <a:ea typeface="Heebo Light" pitchFamily="34" charset="-122"/>
                <a:cs typeface="Heebo Light" pitchFamily="34" charset="-120"/>
              </a:rPr>
              <a:t> </a:t>
            </a:r>
            <a:r>
              <a:rPr lang="en-US" sz="1800" dirty="0" err="1">
                <a:solidFill>
                  <a:srgbClr val="DCD7E5"/>
                </a:solidFill>
                <a:latin typeface="Montserrat" pitchFamily="2" charset="0"/>
                <a:ea typeface="Heebo Light" pitchFamily="34" charset="-122"/>
                <a:cs typeface="Heebo Light" pitchFamily="34" charset="-120"/>
              </a:rPr>
              <a:t>Aryankumar</a:t>
            </a:r>
            <a:endParaRPr lang="en-US" sz="1800" dirty="0">
              <a:latin typeface="Montserrat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3B82048-94DD-54F6-F9E1-FB36CFDF6C05}"/>
              </a:ext>
            </a:extLst>
          </p:cNvPr>
          <p:cNvSpPr txBox="1"/>
          <p:nvPr/>
        </p:nvSpPr>
        <p:spPr>
          <a:xfrm>
            <a:off x="8318830" y="5730249"/>
            <a:ext cx="7315200" cy="4405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850"/>
              </a:lnSpc>
            </a:pPr>
            <a:r>
              <a:rPr lang="en-US" dirty="0">
                <a:solidFill>
                  <a:srgbClr val="DCD7E5"/>
                </a:solidFill>
                <a:latin typeface="Montserrat" pitchFamily="2" charset="0"/>
                <a:ea typeface="Heebo Light" pitchFamily="34" charset="-122"/>
                <a:cs typeface="Heebo Light" pitchFamily="34" charset="-120"/>
              </a:rPr>
              <a:t>Enroll No. </a:t>
            </a:r>
            <a:r>
              <a:rPr lang="en-US" sz="1800" dirty="0">
                <a:solidFill>
                  <a:srgbClr val="DCD7E5"/>
                </a:solidFill>
                <a:latin typeface="Montserrat" pitchFamily="2" charset="0"/>
                <a:ea typeface="Heebo Light" pitchFamily="34" charset="-122"/>
                <a:cs typeface="Heebo Light" pitchFamily="34" charset="-120"/>
              </a:rPr>
              <a:t>: 23002170110094 </a:t>
            </a:r>
            <a:endParaRPr lang="en-US" sz="1800" dirty="0">
              <a:latin typeface="Montserrat" pitchFamily="2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71D72B6-C0B3-CA7F-E0B5-0FC6B222A320}"/>
              </a:ext>
            </a:extLst>
          </p:cNvPr>
          <p:cNvSpPr txBox="1"/>
          <p:nvPr/>
        </p:nvSpPr>
        <p:spPr>
          <a:xfrm>
            <a:off x="8307679" y="6357920"/>
            <a:ext cx="7315200" cy="428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850"/>
              </a:lnSpc>
            </a:pPr>
            <a:r>
              <a:rPr lang="en-US" dirty="0">
                <a:solidFill>
                  <a:srgbClr val="DCD7E5"/>
                </a:solidFill>
                <a:latin typeface="Montserrat" pitchFamily="2" charset="0"/>
                <a:ea typeface="Heebo Light" pitchFamily="34" charset="-122"/>
                <a:cs typeface="Heebo Light" pitchFamily="34" charset="-120"/>
              </a:rPr>
              <a:t>Roll </a:t>
            </a:r>
            <a:r>
              <a:rPr lang="en-US" dirty="0" smtClean="0">
                <a:solidFill>
                  <a:srgbClr val="DCD7E5"/>
                </a:solidFill>
                <a:latin typeface="Montserrat" pitchFamily="2" charset="0"/>
                <a:ea typeface="Heebo Light" pitchFamily="34" charset="-122"/>
                <a:cs typeface="Heebo Light" pitchFamily="34" charset="-120"/>
              </a:rPr>
              <a:t>No. </a:t>
            </a:r>
            <a:r>
              <a:rPr lang="en-US" dirty="0">
                <a:solidFill>
                  <a:srgbClr val="DCD7E5"/>
                </a:solidFill>
                <a:latin typeface="Montserrat" pitchFamily="2" charset="0"/>
                <a:ea typeface="Heebo Light" pitchFamily="34" charset="-122"/>
                <a:cs typeface="Heebo Light" pitchFamily="34" charset="-120"/>
              </a:rPr>
              <a:t>: 84 </a:t>
            </a:r>
            <a:endParaRPr lang="en-US" dirty="0">
              <a:latin typeface="Montserrat" pitchFamily="2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4E005DB-C231-F026-94D6-3273C91049E6}"/>
              </a:ext>
            </a:extLst>
          </p:cNvPr>
          <p:cNvSpPr txBox="1"/>
          <p:nvPr/>
        </p:nvSpPr>
        <p:spPr>
          <a:xfrm>
            <a:off x="8307679" y="6963482"/>
            <a:ext cx="7315200" cy="4405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850"/>
              </a:lnSpc>
            </a:pPr>
            <a:r>
              <a:rPr lang="en-US" dirty="0">
                <a:solidFill>
                  <a:srgbClr val="DCD7E5"/>
                </a:solidFill>
                <a:latin typeface="Montserrat" pitchFamily="2" charset="0"/>
                <a:ea typeface="Heebo Light" pitchFamily="34" charset="-122"/>
                <a:cs typeface="Heebo Light" pitchFamily="34" charset="-120"/>
              </a:rPr>
              <a:t>Branch : CE</a:t>
            </a:r>
            <a:endParaRPr lang="en-US" dirty="0">
              <a:latin typeface="Montserrat" pitchFamily="2" charset="0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2E2E623E-AA35-63F5-7537-ADE20C72A2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26855" y="7488196"/>
            <a:ext cx="2803545" cy="733527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FEF4CCD8-31AF-82C0-B831-2BAA0AF3BADC}"/>
              </a:ext>
            </a:extLst>
          </p:cNvPr>
          <p:cNvSpPr txBox="1"/>
          <p:nvPr/>
        </p:nvSpPr>
        <p:spPr>
          <a:xfrm>
            <a:off x="2477645" y="6963482"/>
            <a:ext cx="473122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850"/>
              </a:lnSpc>
            </a:pPr>
            <a:r>
              <a:rPr lang="en-US" dirty="0">
                <a:solidFill>
                  <a:srgbClr val="DCD7E5"/>
                </a:solidFill>
                <a:latin typeface="Montserrat" pitchFamily="2" charset="0"/>
                <a:ea typeface="Heebo Light" pitchFamily="34" charset="-122"/>
                <a:cs typeface="Heebo Light" pitchFamily="34" charset="-120"/>
              </a:rPr>
              <a:t>Branch : CE</a:t>
            </a:r>
            <a:endParaRPr lang="en-US" dirty="0">
              <a:latin typeface="Montserra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641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42916" y="59944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 smtClean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Introduction </a:t>
            </a: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to FTP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86171" y="27269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What is FTP?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86171" y="3308092"/>
            <a:ext cx="3501509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Montserrat" pitchFamily="2" charset="0"/>
                <a:ea typeface="Heebo Light" pitchFamily="34" charset="-122"/>
                <a:cs typeface="Heebo Light" pitchFamily="34" charset="-120"/>
              </a:rPr>
              <a:t>File Transfer Protocol (FTP) is a standard network protocol used for transferring computer files from a server to a client on a computer network.</a:t>
            </a:r>
            <a:endParaRPr lang="en-US" sz="1750" dirty="0">
              <a:latin typeface="Montserrat" pitchFamily="2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4848702" y="27269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Purpose of FTP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4848702" y="3308092"/>
            <a:ext cx="3501509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Montserrat" pitchFamily="2" charset="0"/>
                <a:ea typeface="Heebo Light" pitchFamily="34" charset="-122"/>
                <a:cs typeface="Heebo Light" pitchFamily="34" charset="-120"/>
              </a:rPr>
              <a:t>Its primary purpose is to enable users to upload, download, and manage files on a remote server. It's crucial for web development, data backup, and sharing large files.</a:t>
            </a:r>
            <a:endParaRPr lang="en-US" sz="1750" dirty="0">
              <a:latin typeface="Montserrat" pitchFamily="2" charset="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793790" y="6787277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Montserrat" pitchFamily="2" charset="0"/>
                <a:ea typeface="Heebo Light" pitchFamily="34" charset="-122"/>
                <a:cs typeface="Heebo Light" pitchFamily="34" charset="-120"/>
              </a:rPr>
              <a:t>FTP remains a fundamental tool for networking, facilitating seamless file exchange across </a:t>
            </a:r>
            <a:r>
              <a:rPr lang="en-US" sz="1750" dirty="0" smtClean="0">
                <a:solidFill>
                  <a:srgbClr val="DCD7E5"/>
                </a:solidFill>
                <a:latin typeface="Montserrat" pitchFamily="2" charset="0"/>
                <a:ea typeface="Heebo Light" pitchFamily="34" charset="-122"/>
                <a:cs typeface="Heebo Light" pitchFamily="34" charset="-120"/>
              </a:rPr>
              <a:t>multiple </a:t>
            </a:r>
            <a:r>
              <a:rPr lang="en-US" sz="1750" dirty="0">
                <a:solidFill>
                  <a:srgbClr val="DCD7E5"/>
                </a:solidFill>
                <a:latin typeface="Montserrat" pitchFamily="2" charset="0"/>
                <a:ea typeface="Heebo Light" pitchFamily="34" charset="-122"/>
                <a:cs typeface="Heebo Light" pitchFamily="34" charset="-120"/>
              </a:rPr>
              <a:t>systems.</a:t>
            </a:r>
            <a:endParaRPr lang="en-US" sz="1750" dirty="0">
              <a:latin typeface="Montserrat" pitchFamily="2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731700B3-9B95-38B8-74FF-FCF9807393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57894" y="7496073"/>
            <a:ext cx="2803545" cy="733527"/>
          </a:xfrm>
          <a:prstGeom prst="rect">
            <a:avLst/>
          </a:prstGeom>
        </p:spPr>
      </p:pic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1097" y="249865"/>
            <a:ext cx="11397437" cy="7710591"/>
          </a:xfrm>
          <a:prstGeom prst="rect">
            <a:avLst/>
          </a:prstGeom>
        </p:spPr>
      </p:pic>
      <p:sp>
        <p:nvSpPr>
          <p:cNvPr id="2" name="Text 0"/>
          <p:cNvSpPr/>
          <p:nvPr/>
        </p:nvSpPr>
        <p:spPr>
          <a:xfrm>
            <a:off x="6124174" y="3396202"/>
            <a:ext cx="1541810" cy="5960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400"/>
              </a:lnSpc>
            </a:pPr>
            <a:r>
              <a:rPr lang="en-IN" sz="2500" dirty="0" smtClean="0">
                <a:solidFill>
                  <a:schemeClr val="bg1"/>
                </a:solidFill>
                <a:latin typeface="Montserrat" pitchFamily="2" charset="0"/>
              </a:rPr>
              <a:t>    Network </a:t>
            </a:r>
          </a:p>
          <a:p>
            <a:pPr>
              <a:lnSpc>
                <a:spcPts val="4400"/>
              </a:lnSpc>
            </a:pPr>
            <a:r>
              <a:rPr lang="en-IN" sz="2500" dirty="0" smtClean="0">
                <a:solidFill>
                  <a:schemeClr val="bg1"/>
                </a:solidFill>
                <a:latin typeface="Montserrat" pitchFamily="2" charset="0"/>
              </a:rPr>
              <a:t>Components</a:t>
            </a:r>
            <a:endParaRPr lang="en-US" sz="2500" dirty="0">
              <a:solidFill>
                <a:schemeClr val="bg1"/>
              </a:solidFill>
              <a:latin typeface="Montserrat" pitchFamily="2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101469" y="579474"/>
            <a:ext cx="356190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  <a:latin typeface="Montserrat" pitchFamily="2" charset="0"/>
              </a:rPr>
              <a:t>	  Switches</a:t>
            </a:r>
          </a:p>
          <a:p>
            <a:endParaRPr lang="en-US" sz="2000" dirty="0">
              <a:solidFill>
                <a:schemeClr val="bg1"/>
              </a:solidFill>
              <a:latin typeface="Montserrat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Montserrat" pitchFamily="2" charset="0"/>
              </a:rPr>
              <a:t>Connect PCs within each department LAN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Montserrat" pitchFamily="2" charset="0"/>
              </a:rPr>
              <a:t>Operate at </a:t>
            </a:r>
            <a:r>
              <a:rPr lang="en-US" sz="2000" dirty="0" smtClean="0">
                <a:solidFill>
                  <a:schemeClr val="bg1"/>
                </a:solidFill>
                <a:latin typeface="Montserrat" pitchFamily="2" charset="0"/>
              </a:rPr>
              <a:t>Second Layer</a:t>
            </a:r>
            <a:endParaRPr lang="en-US" sz="2000" dirty="0">
              <a:solidFill>
                <a:schemeClr val="bg1"/>
              </a:solidFill>
              <a:latin typeface="Montserrat" pitchFamily="2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896138" y="476694"/>
            <a:ext cx="3561907" cy="27238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0" b="1" dirty="0" smtClean="0">
                <a:solidFill>
                  <a:schemeClr val="bg1"/>
                </a:solidFill>
                <a:latin typeface="Montserrat" pitchFamily="2" charset="0"/>
              </a:rPr>
              <a:t>                Routers</a:t>
            </a:r>
          </a:p>
          <a:p>
            <a:endParaRPr lang="en-US" sz="1900" dirty="0">
              <a:solidFill>
                <a:schemeClr val="bg1"/>
              </a:solidFill>
              <a:latin typeface="Montserrat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chemeClr val="bg1"/>
                </a:solidFill>
                <a:latin typeface="Montserrat" pitchFamily="2" charset="0"/>
              </a:rPr>
              <a:t>Interconnect multiple LANs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chemeClr val="bg1"/>
                </a:solidFill>
                <a:latin typeface="Montserrat" pitchFamily="2" charset="0"/>
              </a:rPr>
              <a:t>Use dynamic routing (RIP v2) for communication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chemeClr val="bg1"/>
                </a:solidFill>
                <a:latin typeface="Montserrat" pitchFamily="2" charset="0"/>
              </a:rPr>
              <a:t>One core router and three access routers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951074" y="5178056"/>
            <a:ext cx="356190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Montserrat" pitchFamily="2" charset="0"/>
              </a:rPr>
              <a:t> </a:t>
            </a:r>
            <a:r>
              <a:rPr lang="en-US" sz="2000" b="1" dirty="0" smtClean="0">
                <a:solidFill>
                  <a:schemeClr val="bg1"/>
                </a:solidFill>
                <a:latin typeface="Montserrat" pitchFamily="2" charset="0"/>
              </a:rPr>
              <a:t>    End </a:t>
            </a:r>
            <a:r>
              <a:rPr lang="en-US" sz="2000" b="1" dirty="0">
                <a:solidFill>
                  <a:schemeClr val="bg1"/>
                </a:solidFill>
                <a:latin typeface="Montserrat" pitchFamily="2" charset="0"/>
              </a:rPr>
              <a:t>Devices (PCs</a:t>
            </a:r>
            <a:r>
              <a:rPr lang="en-US" sz="2000" b="1" dirty="0" smtClean="0">
                <a:solidFill>
                  <a:schemeClr val="bg1"/>
                </a:solidFill>
                <a:latin typeface="Montserrat" pitchFamily="2" charset="0"/>
              </a:rPr>
              <a:t>)</a:t>
            </a:r>
          </a:p>
          <a:p>
            <a:endParaRPr lang="en-US" sz="2000" dirty="0">
              <a:solidFill>
                <a:schemeClr val="bg1"/>
              </a:solidFill>
              <a:latin typeface="Montserrat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Montserrat" pitchFamily="2" charset="0"/>
              </a:rPr>
              <a:t>Represent Student, Faculty, and Admin users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Montserrat" pitchFamily="2" charset="0"/>
              </a:rPr>
              <a:t>Access servers using FTP and DNS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9048306" y="5331944"/>
            <a:ext cx="356190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  <a:latin typeface="Montserrat" pitchFamily="2" charset="0"/>
              </a:rPr>
              <a:t>	   Servers</a:t>
            </a:r>
          </a:p>
          <a:p>
            <a:endParaRPr lang="en-US" sz="2000" dirty="0">
              <a:solidFill>
                <a:schemeClr val="bg1"/>
              </a:solidFill>
              <a:latin typeface="Montserrat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Montserrat" pitchFamily="2" charset="0"/>
              </a:rPr>
              <a:t>FTP servers for file sharing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Montserrat" pitchFamily="2" charset="0"/>
              </a:rPr>
              <a:t>DNS server for name resolution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731700B3-9B95-38B8-74FF-FCF9807393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57894" y="7496073"/>
            <a:ext cx="2803545" cy="733527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82858" y="495818"/>
            <a:ext cx="9591087" cy="7771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4450" dirty="0">
                <a:solidFill>
                  <a:schemeClr val="bg1"/>
                </a:solidFill>
                <a:latin typeface="Montserrat" pitchFamily="2" charset="0"/>
              </a:rPr>
              <a:t>Network Interconnection Design</a:t>
            </a:r>
          </a:p>
        </p:txBody>
      </p:sp>
      <p:sp>
        <p:nvSpPr>
          <p:cNvPr id="5" name="Rectangle 4"/>
          <p:cNvSpPr/>
          <p:nvPr/>
        </p:nvSpPr>
        <p:spPr>
          <a:xfrm>
            <a:off x="1823484" y="2084004"/>
            <a:ext cx="10281684" cy="55707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500" dirty="0" smtClean="0">
                <a:solidFill>
                  <a:schemeClr val="bg1"/>
                </a:solidFill>
                <a:latin typeface="Montserrat" pitchFamily="2" charset="0"/>
              </a:rPr>
              <a:t>  Student</a:t>
            </a:r>
            <a:r>
              <a:rPr lang="en-US" sz="2500" dirty="0">
                <a:solidFill>
                  <a:schemeClr val="bg1"/>
                </a:solidFill>
                <a:latin typeface="Montserrat" pitchFamily="2" charset="0"/>
              </a:rPr>
              <a:t>, Faculty, and Admin LANs </a:t>
            </a:r>
            <a:r>
              <a:rPr lang="en-US" sz="2500" dirty="0" smtClean="0">
                <a:solidFill>
                  <a:schemeClr val="bg1"/>
                </a:solidFill>
                <a:latin typeface="Montserrat" pitchFamily="2" charset="0"/>
              </a:rPr>
              <a:t>use separate </a:t>
            </a:r>
            <a:r>
              <a:rPr lang="en-US" sz="2500" dirty="0">
                <a:solidFill>
                  <a:schemeClr val="bg1"/>
                </a:solidFill>
                <a:latin typeface="Montserrat" pitchFamily="2" charset="0"/>
              </a:rPr>
              <a:t>IP </a:t>
            </a:r>
            <a:r>
              <a:rPr lang="en-US" sz="2500" dirty="0" smtClean="0">
                <a:solidFill>
                  <a:schemeClr val="bg1"/>
                </a:solidFill>
                <a:latin typeface="Montserrat" pitchFamily="2" charset="0"/>
              </a:rPr>
              <a:t>subnets</a:t>
            </a:r>
            <a:endParaRPr lang="en-US" sz="2500" dirty="0">
              <a:solidFill>
                <a:schemeClr val="bg1"/>
              </a:solidFill>
              <a:latin typeface="Montserrat" pitchFamily="2" charset="0"/>
            </a:endParaRP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500" dirty="0" smtClean="0">
                <a:solidFill>
                  <a:schemeClr val="bg1"/>
                </a:solidFill>
                <a:latin typeface="Montserrat" pitchFamily="2" charset="0"/>
              </a:rPr>
              <a:t>  Each </a:t>
            </a:r>
            <a:r>
              <a:rPr lang="en-US" sz="2500" dirty="0">
                <a:solidFill>
                  <a:schemeClr val="bg1"/>
                </a:solidFill>
                <a:latin typeface="Montserrat" pitchFamily="2" charset="0"/>
              </a:rPr>
              <a:t>LAN connects to an access router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500" dirty="0" smtClean="0">
                <a:solidFill>
                  <a:schemeClr val="bg1"/>
                </a:solidFill>
                <a:latin typeface="Montserrat" pitchFamily="2" charset="0"/>
              </a:rPr>
              <a:t>  Access </a:t>
            </a:r>
            <a:r>
              <a:rPr lang="en-US" sz="2500" dirty="0">
                <a:solidFill>
                  <a:schemeClr val="bg1"/>
                </a:solidFill>
                <a:latin typeface="Montserrat" pitchFamily="2" charset="0"/>
              </a:rPr>
              <a:t>routers connect to a central core router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500" dirty="0" smtClean="0">
                <a:solidFill>
                  <a:schemeClr val="bg1"/>
                </a:solidFill>
                <a:latin typeface="Montserrat" pitchFamily="2" charset="0"/>
              </a:rPr>
              <a:t>  Servers </a:t>
            </a:r>
            <a:r>
              <a:rPr lang="en-US" sz="2500" dirty="0">
                <a:solidFill>
                  <a:schemeClr val="bg1"/>
                </a:solidFill>
                <a:latin typeface="Montserrat" pitchFamily="2" charset="0"/>
              </a:rPr>
              <a:t>are connected directly to the core router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500" dirty="0" smtClean="0">
                <a:solidFill>
                  <a:schemeClr val="bg1"/>
                </a:solidFill>
                <a:latin typeface="Montserrat" pitchFamily="2" charset="0"/>
              </a:rPr>
              <a:t>  Each </a:t>
            </a:r>
            <a:r>
              <a:rPr lang="en-US" sz="2500" dirty="0">
                <a:solidFill>
                  <a:schemeClr val="bg1"/>
                </a:solidFill>
                <a:latin typeface="Montserrat" pitchFamily="2" charset="0"/>
              </a:rPr>
              <a:t>server uses a separate subnet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500" dirty="0" smtClean="0">
                <a:solidFill>
                  <a:schemeClr val="bg1"/>
                </a:solidFill>
                <a:latin typeface="Montserrat" pitchFamily="2" charset="0"/>
              </a:rPr>
              <a:t>  RIP (</a:t>
            </a:r>
            <a:r>
              <a:rPr lang="en-IN" sz="2500" dirty="0" smtClean="0">
                <a:solidFill>
                  <a:schemeClr val="bg1"/>
                </a:solidFill>
                <a:latin typeface="Montserrat" pitchFamily="2" charset="0"/>
              </a:rPr>
              <a:t>Routing </a:t>
            </a:r>
            <a:r>
              <a:rPr lang="en-IN" sz="2500" dirty="0">
                <a:solidFill>
                  <a:schemeClr val="bg1"/>
                </a:solidFill>
                <a:latin typeface="Montserrat" pitchFamily="2" charset="0"/>
              </a:rPr>
              <a:t>Information Protocol</a:t>
            </a:r>
            <a:r>
              <a:rPr lang="en-US" sz="2500" dirty="0" smtClean="0">
                <a:solidFill>
                  <a:schemeClr val="bg1"/>
                </a:solidFill>
                <a:latin typeface="Montserrat" pitchFamily="2" charset="0"/>
              </a:rPr>
              <a:t>) </a:t>
            </a:r>
            <a:r>
              <a:rPr lang="en-US" sz="2500" dirty="0">
                <a:solidFill>
                  <a:schemeClr val="bg1"/>
                </a:solidFill>
                <a:latin typeface="Montserrat" pitchFamily="2" charset="0"/>
              </a:rPr>
              <a:t>dynamically advertises all networks</a:t>
            </a:r>
          </a:p>
        </p:txBody>
      </p:sp>
    </p:spTree>
    <p:extLst>
      <p:ext uri="{BB962C8B-B14F-4D97-AF65-F5344CB8AC3E}">
        <p14:creationId xmlns:p14="http://schemas.microsoft.com/office/powerpoint/2010/main" val="2413287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9856" y="589240"/>
            <a:ext cx="6722150" cy="669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4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FTP in a College Network</a:t>
            </a:r>
            <a:endParaRPr lang="en-US" sz="4200" dirty="0"/>
          </a:p>
        </p:txBody>
      </p:sp>
      <p:sp>
        <p:nvSpPr>
          <p:cNvPr id="3" name="Text 1"/>
          <p:cNvSpPr/>
          <p:nvPr/>
        </p:nvSpPr>
        <p:spPr>
          <a:xfrm>
            <a:off x="749856" y="2665165"/>
            <a:ext cx="8351996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dirty="0">
                <a:solidFill>
                  <a:srgbClr val="DCD7E5"/>
                </a:solidFill>
                <a:latin typeface="Montserrat" pitchFamily="2" charset="0"/>
                <a:ea typeface="Heebo Light" pitchFamily="34" charset="-122"/>
                <a:cs typeface="Heebo Light" pitchFamily="34" charset="-120"/>
              </a:rPr>
              <a:t>A college network leverages FTP for various academic and administrative functions. Imagine a scenario with distinct network segments:</a:t>
            </a:r>
            <a:endParaRPr lang="en-US" dirty="0">
              <a:latin typeface="Montserrat" pitchFamily="2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749856" y="4056340"/>
            <a:ext cx="8351996" cy="10000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700" b="1" dirty="0">
                <a:solidFill>
                  <a:srgbClr val="DCD7E5"/>
                </a:solidFill>
                <a:latin typeface="Montserrat" pitchFamily="2" charset="0"/>
                <a:ea typeface="Heebo Light" pitchFamily="34" charset="-122"/>
                <a:cs typeface="Heebo Light" pitchFamily="34" charset="-120"/>
              </a:rPr>
              <a:t>Student Network:</a:t>
            </a:r>
            <a:r>
              <a:rPr lang="en-US" sz="1700" dirty="0">
                <a:solidFill>
                  <a:srgbClr val="DCD7E5"/>
                </a:solidFill>
                <a:latin typeface="Montserrat" pitchFamily="2" charset="0"/>
                <a:ea typeface="Heebo Light" pitchFamily="34" charset="-122"/>
                <a:cs typeface="Heebo Light" pitchFamily="34" charset="-120"/>
              </a:rPr>
              <a:t> (192.168.10.0) For student-related activities.</a:t>
            </a:r>
            <a:endParaRPr lang="en-US" sz="1700" dirty="0">
              <a:latin typeface="Montserrat" pitchFamily="2" charset="0"/>
            </a:endParaRPr>
          </a:p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700" b="1" dirty="0">
                <a:solidFill>
                  <a:srgbClr val="DCD7E5"/>
                </a:solidFill>
                <a:latin typeface="Montserrat" pitchFamily="2" charset="0"/>
                <a:ea typeface="Heebo Light" pitchFamily="34" charset="-122"/>
                <a:cs typeface="Heebo Light" pitchFamily="34" charset="-120"/>
              </a:rPr>
              <a:t>Faculty Network:</a:t>
            </a:r>
            <a:r>
              <a:rPr lang="en-US" sz="1700" dirty="0">
                <a:solidFill>
                  <a:srgbClr val="DCD7E5"/>
                </a:solidFill>
                <a:latin typeface="Montserrat" pitchFamily="2" charset="0"/>
                <a:ea typeface="Heebo Light" pitchFamily="34" charset="-122"/>
                <a:cs typeface="Heebo Light" pitchFamily="34" charset="-120"/>
              </a:rPr>
              <a:t> (192.168.20.0) Dedicated to faculty resources.</a:t>
            </a:r>
            <a:endParaRPr lang="en-US" sz="1700" dirty="0">
              <a:latin typeface="Montserrat" pitchFamily="2" charset="0"/>
            </a:endParaRPr>
          </a:p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700" b="1" dirty="0">
                <a:solidFill>
                  <a:srgbClr val="DCD7E5"/>
                </a:solidFill>
                <a:latin typeface="Montserrat" pitchFamily="2" charset="0"/>
                <a:ea typeface="Heebo Light" pitchFamily="34" charset="-122"/>
                <a:cs typeface="Heebo Light" pitchFamily="34" charset="-120"/>
              </a:rPr>
              <a:t>Admin Network:</a:t>
            </a:r>
            <a:r>
              <a:rPr lang="en-US" sz="1700" dirty="0">
                <a:solidFill>
                  <a:srgbClr val="DCD7E5"/>
                </a:solidFill>
                <a:latin typeface="Montserrat" pitchFamily="2" charset="0"/>
                <a:ea typeface="Heebo Light" pitchFamily="34" charset="-122"/>
                <a:cs typeface="Heebo Light" pitchFamily="34" charset="-120"/>
              </a:rPr>
              <a:t> (192.168.30.0) For administrative data and operations.</a:t>
            </a:r>
            <a:endParaRPr lang="en-US" sz="1700" dirty="0">
              <a:latin typeface="Montserrat" pitchFamily="2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749856" y="5359268"/>
            <a:ext cx="8351996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dirty="0">
                <a:solidFill>
                  <a:srgbClr val="DCD7E5"/>
                </a:solidFill>
                <a:latin typeface="Montserrat" pitchFamily="2" charset="0"/>
                <a:ea typeface="Heebo Light" pitchFamily="34" charset="-122"/>
                <a:cs typeface="Heebo Light" pitchFamily="34" charset="-120"/>
              </a:rPr>
              <a:t>These networks are interconnected via a </a:t>
            </a:r>
            <a:r>
              <a:rPr lang="en-US" b="1" dirty="0">
                <a:solidFill>
                  <a:srgbClr val="DCD7E5"/>
                </a:solidFill>
                <a:latin typeface="Montserrat" pitchFamily="2" charset="0"/>
                <a:ea typeface="Heebo Light" pitchFamily="34" charset="-122"/>
                <a:cs typeface="Heebo Light" pitchFamily="34" charset="-120"/>
              </a:rPr>
              <a:t>Core Router</a:t>
            </a:r>
            <a:r>
              <a:rPr lang="en-US" dirty="0">
                <a:solidFill>
                  <a:srgbClr val="DCD7E5"/>
                </a:solidFill>
                <a:latin typeface="Montserrat" pitchFamily="2" charset="0"/>
                <a:ea typeface="Heebo Light" pitchFamily="34" charset="-122"/>
                <a:cs typeface="Heebo Light" pitchFamily="34" charset="-120"/>
              </a:rPr>
              <a:t> and supported by dedicated servers (Student, Faculty, Admin, and DNS).</a:t>
            </a:r>
            <a:endParaRPr lang="en-US" dirty="0">
              <a:latin typeface="Montserrat" pitchFamily="2" charset="0"/>
            </a:endParaRPr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32156" y="1789986"/>
            <a:ext cx="4255889" cy="56745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E1B8A35-EC93-CF27-999C-349036059F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57894" y="7496073"/>
            <a:ext cx="2803545" cy="73352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41636" y="860515"/>
            <a:ext cx="7792760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FTP Use Cases in a College Setting</a:t>
            </a:r>
            <a:endParaRPr lang="en-US" sz="35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274808"/>
            <a:ext cx="1134070" cy="113407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154674" y="2274808"/>
            <a:ext cx="418397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Student </a:t>
            </a:r>
            <a:r>
              <a:rPr lang="en-US" sz="2200" dirty="0" smtClean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Notes Download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2154674" y="2765227"/>
            <a:ext cx="984416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Montserrat" pitchFamily="2" charset="0"/>
                <a:ea typeface="Heebo Light" pitchFamily="34" charset="-122"/>
                <a:cs typeface="Heebo Light" pitchFamily="34" charset="-120"/>
              </a:rPr>
              <a:t>Students connect to the dedicated Student Server via FTP to </a:t>
            </a:r>
            <a:r>
              <a:rPr lang="en-US" sz="1750" dirty="0" smtClean="0">
                <a:solidFill>
                  <a:srgbClr val="DCD7E5"/>
                </a:solidFill>
                <a:latin typeface="Montserrat" pitchFamily="2" charset="0"/>
                <a:ea typeface="Heebo Light" pitchFamily="34" charset="-122"/>
                <a:cs typeface="Heebo Light" pitchFamily="34" charset="-120"/>
              </a:rPr>
              <a:t>download </a:t>
            </a:r>
            <a:r>
              <a:rPr lang="en-US" sz="1750" dirty="0">
                <a:solidFill>
                  <a:srgbClr val="DCD7E5"/>
                </a:solidFill>
                <a:latin typeface="Montserrat" pitchFamily="2" charset="0"/>
                <a:ea typeface="Heebo Light" pitchFamily="34" charset="-122"/>
                <a:cs typeface="Heebo Light" pitchFamily="34" charset="-120"/>
              </a:rPr>
              <a:t>their </a:t>
            </a:r>
            <a:r>
              <a:rPr lang="en-US" sz="1750" dirty="0" smtClean="0">
                <a:solidFill>
                  <a:srgbClr val="DCD7E5"/>
                </a:solidFill>
                <a:latin typeface="Montserrat" pitchFamily="2" charset="0"/>
                <a:ea typeface="Heebo Light" pitchFamily="34" charset="-122"/>
                <a:cs typeface="Heebo Light" pitchFamily="34" charset="-120"/>
              </a:rPr>
              <a:t>materials</a:t>
            </a:r>
            <a:endParaRPr lang="en-US" sz="1750" dirty="0" smtClean="0">
              <a:solidFill>
                <a:srgbClr val="DCD7E5"/>
              </a:solidFill>
              <a:latin typeface="Montserrat" pitchFamily="2" charset="0"/>
              <a:ea typeface="Heebo Light" pitchFamily="34" charset="-122"/>
              <a:cs typeface="Heebo Light" pitchFamily="34" charset="-120"/>
            </a:endParaRP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 smtClean="0">
                <a:solidFill>
                  <a:srgbClr val="DCD7E5"/>
                </a:solidFill>
                <a:latin typeface="Montserrat" pitchFamily="2" charset="0"/>
                <a:ea typeface="Heebo Light" pitchFamily="34" charset="-122"/>
                <a:cs typeface="Heebo Light" pitchFamily="34" charset="-120"/>
              </a:rPr>
              <a:t>securely </a:t>
            </a:r>
            <a:r>
              <a:rPr lang="en-US" sz="1750" dirty="0">
                <a:solidFill>
                  <a:srgbClr val="DCD7E5"/>
                </a:solidFill>
                <a:latin typeface="Montserrat" pitchFamily="2" charset="0"/>
                <a:ea typeface="Heebo Light" pitchFamily="34" charset="-122"/>
                <a:cs typeface="Heebo Light" pitchFamily="34" charset="-120"/>
              </a:rPr>
              <a:t>and efficiently.</a:t>
            </a:r>
            <a:endParaRPr lang="en-US" sz="1750" dirty="0">
              <a:latin typeface="Montserrat" pitchFamily="2" charset="0"/>
            </a:endParaRPr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3917632"/>
            <a:ext cx="1134070" cy="144303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2154674" y="3917632"/>
            <a:ext cx="327290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Faculty File </a:t>
            </a:r>
            <a:r>
              <a:rPr lang="en-US" sz="2200" dirty="0" smtClean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Downloads &amp; Upload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2154674" y="4408050"/>
            <a:ext cx="1099780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Montserrat" pitchFamily="2" charset="0"/>
                <a:ea typeface="Heebo Light" pitchFamily="34" charset="-122"/>
                <a:cs typeface="Heebo Light" pitchFamily="34" charset="-120"/>
              </a:rPr>
              <a:t>Faculty members access the Faculty Server to download lecture materials, research </a:t>
            </a:r>
            <a:r>
              <a:rPr lang="en-US" sz="1750" smtClean="0">
                <a:solidFill>
                  <a:srgbClr val="DCD7E5"/>
                </a:solidFill>
                <a:latin typeface="Montserrat" pitchFamily="2" charset="0"/>
                <a:ea typeface="Heebo Light" pitchFamily="34" charset="-122"/>
                <a:cs typeface="Heebo Light" pitchFamily="34" charset="-120"/>
              </a:rPr>
              <a:t>papers, administrative </a:t>
            </a:r>
            <a:r>
              <a:rPr lang="en-US" sz="1750" dirty="0" smtClean="0">
                <a:solidFill>
                  <a:srgbClr val="DCD7E5"/>
                </a:solidFill>
                <a:latin typeface="Montserrat" pitchFamily="2" charset="0"/>
                <a:ea typeface="Heebo Light" pitchFamily="34" charset="-122"/>
                <a:cs typeface="Heebo Light" pitchFamily="34" charset="-120"/>
              </a:rPr>
              <a:t>documents and upload notes.</a:t>
            </a:r>
            <a:endParaRPr lang="en-US" sz="1750" dirty="0">
              <a:latin typeface="Montserrat" pitchFamily="2" charset="0"/>
            </a:endParaRPr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5771095"/>
            <a:ext cx="1134070" cy="1443038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2154674" y="5771095"/>
            <a:ext cx="372891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Admin Data Management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2154674" y="6261514"/>
            <a:ext cx="1168193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Montserrat" pitchFamily="2" charset="0"/>
                <a:ea typeface="Heebo Light" pitchFamily="34" charset="-122"/>
                <a:cs typeface="Heebo Light" pitchFamily="34" charset="-120"/>
              </a:rPr>
              <a:t>The Admin Network and Server enable administrators to manage sensitive institutional data</a:t>
            </a:r>
            <a:r>
              <a:rPr lang="en-US" sz="1750" dirty="0" smtClean="0">
                <a:solidFill>
                  <a:srgbClr val="DCD7E5"/>
                </a:solidFill>
                <a:latin typeface="Montserrat" pitchFamily="2" charset="0"/>
                <a:ea typeface="Heebo Light" pitchFamily="34" charset="-122"/>
                <a:cs typeface="Heebo Light" pitchFamily="34" charset="-120"/>
              </a:rPr>
              <a:t>,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 smtClean="0">
                <a:solidFill>
                  <a:srgbClr val="DCD7E5"/>
                </a:solidFill>
                <a:latin typeface="Montserrat" pitchFamily="2" charset="0"/>
                <a:ea typeface="Heebo Light" pitchFamily="34" charset="-122"/>
                <a:cs typeface="Heebo Light" pitchFamily="34" charset="-120"/>
              </a:rPr>
              <a:t>update </a:t>
            </a:r>
            <a:r>
              <a:rPr lang="en-US" sz="1750" dirty="0">
                <a:solidFill>
                  <a:srgbClr val="DCD7E5"/>
                </a:solidFill>
                <a:latin typeface="Montserrat" pitchFamily="2" charset="0"/>
                <a:ea typeface="Heebo Light" pitchFamily="34" charset="-122"/>
                <a:cs typeface="Heebo Light" pitchFamily="34" charset="-120"/>
              </a:rPr>
              <a:t>records, and maintain system integrity.</a:t>
            </a:r>
            <a:endParaRPr lang="en-US" sz="1750" dirty="0">
              <a:latin typeface="Montserrat" pitchFamily="2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5027059-A7D1-19A0-0EDB-14C2725779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57894" y="7496073"/>
            <a:ext cx="2803545" cy="73352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00431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Advantages of FTP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053258"/>
            <a:ext cx="4196358" cy="1730812"/>
          </a:xfrm>
          <a:prstGeom prst="roundRect">
            <a:avLst>
              <a:gd name="adj" fmla="val 5504"/>
            </a:avLst>
          </a:prstGeom>
          <a:solidFill>
            <a:srgbClr val="0D0A2C">
              <a:alpha val="95000"/>
            </a:srgbClr>
          </a:solidFill>
          <a:ln w="30480">
            <a:solidFill>
              <a:srgbClr val="4A2C8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51084" y="531055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High Efficiency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51084" y="5800971"/>
            <a:ext cx="36817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Montserrat" pitchFamily="2" charset="0"/>
                <a:ea typeface="Heebo Light" pitchFamily="34" charset="-122"/>
                <a:cs typeface="Heebo Light" pitchFamily="34" charset="-120"/>
              </a:rPr>
              <a:t>FTP excels at transferring large files quickly and reliably.</a:t>
            </a:r>
            <a:endParaRPr lang="en-US" sz="1750" dirty="0">
              <a:latin typeface="Montserrat" pitchFamily="2" charset="0"/>
            </a:endParaRPr>
          </a:p>
        </p:txBody>
      </p:sp>
      <p:sp>
        <p:nvSpPr>
          <p:cNvPr id="7" name="Shape 4"/>
          <p:cNvSpPr/>
          <p:nvPr/>
        </p:nvSpPr>
        <p:spPr>
          <a:xfrm>
            <a:off x="5216962" y="5053258"/>
            <a:ext cx="4196358" cy="1730812"/>
          </a:xfrm>
          <a:prstGeom prst="roundRect">
            <a:avLst>
              <a:gd name="adj" fmla="val 5504"/>
            </a:avLst>
          </a:prstGeom>
          <a:solidFill>
            <a:srgbClr val="0D0A2C">
              <a:alpha val="95000"/>
            </a:srgbClr>
          </a:solidFill>
          <a:ln w="30480">
            <a:solidFill>
              <a:srgbClr val="4A2C85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5474256" y="5310552"/>
            <a:ext cx="328088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Universal Compatibility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474256" y="5800971"/>
            <a:ext cx="36817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Montserrat" pitchFamily="2" charset="0"/>
                <a:ea typeface="Heebo Light" pitchFamily="34" charset="-122"/>
                <a:cs typeface="Heebo Light" pitchFamily="34" charset="-120"/>
              </a:rPr>
              <a:t>Works across various operating systems and platforms.</a:t>
            </a:r>
            <a:endParaRPr lang="en-US" sz="1750" dirty="0">
              <a:latin typeface="Montserrat" pitchFamily="2" charset="0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9640133" y="5053258"/>
            <a:ext cx="4196358" cy="1730812"/>
          </a:xfrm>
          <a:prstGeom prst="roundRect">
            <a:avLst>
              <a:gd name="adj" fmla="val 5504"/>
            </a:avLst>
          </a:prstGeom>
          <a:solidFill>
            <a:srgbClr val="0D0A2C">
              <a:alpha val="95000"/>
            </a:srgbClr>
          </a:solidFill>
          <a:ln w="30480">
            <a:solidFill>
              <a:srgbClr val="4A2C85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897427" y="531055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Resume Transfers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897427" y="5800971"/>
            <a:ext cx="36817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Montserrat" pitchFamily="2" charset="0"/>
                <a:ea typeface="Heebo Light" pitchFamily="34" charset="-122"/>
                <a:cs typeface="Heebo Light" pitchFamily="34" charset="-120"/>
              </a:rPr>
              <a:t>Allows interrupted transfers to resume without restarting.</a:t>
            </a:r>
            <a:endParaRPr lang="en-US" sz="1750" dirty="0">
              <a:latin typeface="Montserrat" pitchFamily="2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E5D7350-268D-52C5-AFAF-5A6E88512D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57894" y="7496073"/>
            <a:ext cx="2803545" cy="73352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110716" cy="822959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514646" y="37111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Disadvantages &amp; Security Concerns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5870836" y="272089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Disadvantages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5870836" y="3302040"/>
            <a:ext cx="3501509" cy="29033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chemeClr val="bg1"/>
                </a:solidFill>
                <a:latin typeface="Montserrat" pitchFamily="2" charset="0"/>
                <a:ea typeface="Heebo Light" pitchFamily="34" charset="-122"/>
                <a:cs typeface="Heebo Light" pitchFamily="34" charset="-120"/>
              </a:rPr>
              <a:t>Lack of Encryption: Data is transferred in plain text.</a:t>
            </a:r>
            <a:endParaRPr lang="en-US" sz="1750" dirty="0">
              <a:solidFill>
                <a:schemeClr val="bg1"/>
              </a:solidFill>
              <a:latin typeface="Montserrat" pitchFamily="2" charset="0"/>
            </a:endParaRPr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chemeClr val="bg1"/>
                </a:solidFill>
                <a:latin typeface="Montserrat" pitchFamily="2" charset="0"/>
                <a:ea typeface="Heebo Light" pitchFamily="34" charset="-122"/>
                <a:cs typeface="Heebo Light" pitchFamily="34" charset="-120"/>
              </a:rPr>
              <a:t>Firewall Issues: Active mode can struggle with network firewalls.</a:t>
            </a:r>
            <a:endParaRPr lang="en-US" sz="1750" dirty="0">
              <a:solidFill>
                <a:schemeClr val="bg1"/>
              </a:solidFill>
              <a:latin typeface="Montserrat" pitchFamily="2" charset="0"/>
            </a:endParaRPr>
          </a:p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chemeClr val="bg1"/>
                </a:solidFill>
                <a:latin typeface="Montserrat" pitchFamily="2" charset="0"/>
                <a:ea typeface="Heebo Light" pitchFamily="34" charset="-122"/>
                <a:cs typeface="Heebo Light" pitchFamily="34" charset="-120"/>
              </a:rPr>
              <a:t>Complexity: Setting up and configuring FTP can be </a:t>
            </a:r>
            <a:r>
              <a:rPr lang="en-US" sz="1750" dirty="0" smtClean="0">
                <a:solidFill>
                  <a:schemeClr val="bg1"/>
                </a:solidFill>
                <a:latin typeface="Montserrat" pitchFamily="2" charset="0"/>
                <a:ea typeface="Heebo Light" pitchFamily="34" charset="-122"/>
                <a:cs typeface="Heebo Light" pitchFamily="34" charset="-120"/>
              </a:rPr>
              <a:t>difficult </a:t>
            </a:r>
            <a:r>
              <a:rPr lang="en-US" sz="1750" dirty="0">
                <a:solidFill>
                  <a:schemeClr val="bg1"/>
                </a:solidFill>
                <a:latin typeface="Montserrat" pitchFamily="2" charset="0"/>
                <a:ea typeface="Heebo Light" pitchFamily="34" charset="-122"/>
                <a:cs typeface="Heebo Light" pitchFamily="34" charset="-120"/>
              </a:rPr>
              <a:t>for </a:t>
            </a:r>
            <a:r>
              <a:rPr lang="en-IN" sz="1750" dirty="0">
                <a:solidFill>
                  <a:schemeClr val="bg1"/>
                </a:solidFill>
                <a:latin typeface="Montserrat" pitchFamily="2" charset="0"/>
                <a:cs typeface="Heebo Light" panose="020B0604020202020204" charset="-79"/>
              </a:rPr>
              <a:t>beginner</a:t>
            </a:r>
            <a:r>
              <a:rPr lang="en-US" sz="1750" dirty="0" smtClean="0">
                <a:solidFill>
                  <a:schemeClr val="bg1"/>
                </a:solidFill>
                <a:latin typeface="Montserrat" pitchFamily="2" charset="0"/>
                <a:ea typeface="Heebo Light" pitchFamily="34" charset="-122"/>
                <a:cs typeface="Heebo Light" pitchFamily="34" charset="-120"/>
              </a:rPr>
              <a:t>.</a:t>
            </a:r>
            <a:endParaRPr lang="en-US" sz="1750" dirty="0">
              <a:solidFill>
                <a:schemeClr val="bg1"/>
              </a:solidFill>
              <a:latin typeface="Montserrat" pitchFamily="2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10132465" y="2720895"/>
            <a:ext cx="2835235" cy="4255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Security Risks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132465" y="3302040"/>
            <a:ext cx="3501509" cy="39227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Montserrat" pitchFamily="2" charset="0"/>
                <a:ea typeface="Heebo Light" pitchFamily="34" charset="-122"/>
                <a:cs typeface="Heebo Light" pitchFamily="34" charset="-120"/>
              </a:rPr>
              <a:t>Credential Theft: Plain-text credentials are vulnerable to interception.</a:t>
            </a:r>
            <a:endParaRPr lang="en-US" sz="1750" dirty="0">
              <a:latin typeface="Montserrat" pitchFamily="2" charset="0"/>
            </a:endParaRPr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Montserrat" pitchFamily="2" charset="0"/>
                <a:ea typeface="Heebo Light" pitchFamily="34" charset="-122"/>
                <a:cs typeface="Heebo Light" pitchFamily="34" charset="-120"/>
              </a:rPr>
              <a:t>Data Interception: Transferred files can be easily read if intercepted.</a:t>
            </a:r>
            <a:endParaRPr lang="en-US" sz="1750" dirty="0">
              <a:latin typeface="Montserrat" pitchFamily="2" charset="0"/>
            </a:endParaRPr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Montserrat" pitchFamily="2" charset="0"/>
                <a:ea typeface="Heebo Light" pitchFamily="34" charset="-122"/>
                <a:cs typeface="Heebo Light" pitchFamily="34" charset="-120"/>
              </a:rPr>
              <a:t>Malware Distribution: FTP servers can be exploited to distribute malicious software.</a:t>
            </a:r>
            <a:endParaRPr lang="en-US" sz="1750" dirty="0">
              <a:latin typeface="Montserrat" pitchFamily="2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245C619-1DCA-54D3-73BF-1C7BEADA87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57894" y="7496073"/>
            <a:ext cx="2803545" cy="73352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</TotalTime>
  <Words>550</Words>
  <Application>Microsoft Office PowerPoint</Application>
  <PresentationFormat>Custom</PresentationFormat>
  <Paragraphs>95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Montserrat</vt:lpstr>
      <vt:lpstr>Heebo Light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Rahil Maiyani</dc:creator>
  <cp:lastModifiedBy>Admin</cp:lastModifiedBy>
  <cp:revision>18</cp:revision>
  <dcterms:created xsi:type="dcterms:W3CDTF">2026-02-07T17:25:58Z</dcterms:created>
  <dcterms:modified xsi:type="dcterms:W3CDTF">2026-02-08T15:52:12Z</dcterms:modified>
</cp:coreProperties>
</file>